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4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05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1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0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2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3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with Border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2" name="Line"/>
          <p:cNvSpPr/>
          <p:nvPr/>
        </p:nvSpPr>
        <p:spPr>
          <a:xfrm>
            <a:off x="-198004" y="2822575"/>
            <a:ext cx="25096145" cy="0"/>
          </a:xfrm>
          <a:prstGeom prst="line">
            <a:avLst/>
          </a:prstGeom>
          <a:ln w="50800">
            <a:solidFill>
              <a:srgbClr val="C0C0C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" name="Subtitle"/>
          <p:cNvSpPr txBox="1"/>
          <p:nvPr>
            <p:ph type="body" sz="quarter" idx="21"/>
          </p:nvPr>
        </p:nvSpPr>
        <p:spPr>
          <a:xfrm>
            <a:off x="1206500" y="3122135"/>
            <a:ext cx="21971000" cy="85221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4200"/>
            </a:lvl1pPr>
          </a:lstStyle>
          <a:p>
            <a:pPr/>
            <a:r>
              <a:t>Subtitle</a:t>
            </a:r>
          </a:p>
        </p:txBody>
      </p:sp>
      <p:sp>
        <p:nvSpPr>
          <p:cNvPr id="44" name="Body Level One…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Title"/>
          <p:cNvSpPr txBox="1"/>
          <p:nvPr>
            <p:ph type="title" hasCustomPrompt="1"/>
          </p:nvPr>
        </p:nvSpPr>
        <p:spPr>
          <a:xfrm>
            <a:off x="1206500" y="1079500"/>
            <a:ext cx="14678283" cy="1433163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53" name="Line"/>
          <p:cNvSpPr/>
          <p:nvPr/>
        </p:nvSpPr>
        <p:spPr>
          <a:xfrm>
            <a:off x="-198004" y="2822575"/>
            <a:ext cx="25096145" cy="0"/>
          </a:xfrm>
          <a:prstGeom prst="line">
            <a:avLst/>
          </a:prstGeom>
          <a:ln w="50800">
            <a:solidFill>
              <a:srgbClr val="C0C0C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4" name="Activity: [Name]…"/>
          <p:cNvSpPr txBox="1"/>
          <p:nvPr>
            <p:ph type="body" sz="quarter" idx="21"/>
          </p:nvPr>
        </p:nvSpPr>
        <p:spPr>
          <a:xfrm>
            <a:off x="16243684" y="1079500"/>
            <a:ext cx="7618122" cy="1433163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[Name]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[Time]</a:t>
            </a:r>
          </a:p>
        </p:txBody>
      </p:sp>
      <p:sp>
        <p:nvSpPr>
          <p:cNvPr id="55" name="Assignment:"/>
          <p:cNvSpPr txBox="1"/>
          <p:nvPr>
            <p:ph type="body" sz="quarter" idx="22"/>
          </p:nvPr>
        </p:nvSpPr>
        <p:spPr>
          <a:xfrm>
            <a:off x="1364568" y="3132487"/>
            <a:ext cx="21971001" cy="85221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4200"/>
            </a:lvl1pPr>
          </a:lstStyle>
          <a:p>
            <a:pPr/>
            <a:r>
              <a:t>Assignment:</a:t>
            </a:r>
          </a:p>
        </p:txBody>
      </p:sp>
      <p:sp>
        <p:nvSpPr>
          <p:cNvPr id="56" name="Best practices:"/>
          <p:cNvSpPr txBox="1"/>
          <p:nvPr>
            <p:ph type="body" sz="quarter" idx="23"/>
          </p:nvPr>
        </p:nvSpPr>
        <p:spPr>
          <a:xfrm>
            <a:off x="1364568" y="6697767"/>
            <a:ext cx="21971001" cy="9303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b="1" spc="-84" sz="4200"/>
            </a:lvl1pPr>
          </a:lstStyle>
          <a:p>
            <a:pPr/>
            <a:r>
              <a:t>Best practices:</a:t>
            </a:r>
          </a:p>
        </p:txBody>
      </p:sp>
      <p:sp>
        <p:nvSpPr>
          <p:cNvPr id="57" name="Bullet One"/>
          <p:cNvSpPr txBox="1"/>
          <p:nvPr>
            <p:ph type="body" sz="half" idx="24"/>
          </p:nvPr>
        </p:nvSpPr>
        <p:spPr>
          <a:xfrm>
            <a:off x="1364568" y="7813785"/>
            <a:ext cx="21971001" cy="476962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Bullet One</a:t>
            </a:r>
          </a:p>
        </p:txBody>
      </p:sp>
      <p:sp>
        <p:nvSpPr>
          <p:cNvPr id="58" name="Bullet One"/>
          <p:cNvSpPr txBox="1"/>
          <p:nvPr>
            <p:ph type="body" sz="quarter" idx="25"/>
          </p:nvPr>
        </p:nvSpPr>
        <p:spPr>
          <a:xfrm>
            <a:off x="1364568" y="4258856"/>
            <a:ext cx="21971001" cy="184792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Bullet One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5" name="Bowl of pappardelle pasta with parsley butter, roasted hazelnuts, and shaved parmesan cheese"/>
          <p:cNvSpPr/>
          <p:nvPr>
            <p:ph type="pic" sz="half" idx="21"/>
          </p:nvPr>
        </p:nvSpPr>
        <p:spPr>
          <a:xfrm>
            <a:off x="14078244" y="2221956"/>
            <a:ext cx="9167747" cy="12223662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6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7" name="Line"/>
          <p:cNvSpPr/>
          <p:nvPr/>
        </p:nvSpPr>
        <p:spPr>
          <a:xfrm>
            <a:off x="-198004" y="2822575"/>
            <a:ext cx="25096145" cy="0"/>
          </a:xfrm>
          <a:prstGeom prst="line">
            <a:avLst/>
          </a:prstGeom>
          <a:ln w="50800">
            <a:solidFill>
              <a:srgbClr val="C0C0C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8" name="Assignment:"/>
          <p:cNvSpPr txBox="1"/>
          <p:nvPr>
            <p:ph type="body" sz="quarter" idx="22"/>
          </p:nvPr>
        </p:nvSpPr>
        <p:spPr>
          <a:xfrm>
            <a:off x="1206500" y="3130550"/>
            <a:ext cx="21971000" cy="85221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4200"/>
            </a:lvl1pPr>
          </a:lstStyle>
          <a:p>
            <a:pPr/>
            <a:r>
              <a:t>Assignment:</a:t>
            </a: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95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5493"/>
            </a:gs>
            <a:gs pos="100000">
              <a:srgbClr val="C0C0C0"/>
            </a:gs>
          </a:gsLst>
          <a:lin ang="4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.g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hris Human ©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Chris Human ©2023</a:t>
            </a:r>
          </a:p>
        </p:txBody>
      </p:sp>
      <p:sp>
        <p:nvSpPr>
          <p:cNvPr id="159" name="CSS Stylin’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 Stylin’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SS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 Example</a:t>
            </a:r>
          </a:p>
        </p:txBody>
      </p:sp>
      <p:sp>
        <p:nvSpPr>
          <p:cNvPr id="195" name="In the below example the header would be turned blue and MUCH larger because of the CSS.…"/>
          <p:cNvSpPr txBox="1"/>
          <p:nvPr>
            <p:ph type="body" idx="22"/>
          </p:nvPr>
        </p:nvSpPr>
        <p:spPr>
          <a:xfrm>
            <a:off x="1206500" y="3132487"/>
            <a:ext cx="21971000" cy="9372029"/>
          </a:xfrm>
          <a:prstGeom prst="rect">
            <a:avLst/>
          </a:prstGeom>
        </p:spPr>
        <p:txBody>
          <a:bodyPr/>
          <a:lstStyle/>
          <a:p>
            <a:pPr marL="199053" indent="-199053" defTabSz="530808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defRPr sz="3780">
                <a:latin typeface="Arial"/>
                <a:ea typeface="Arial"/>
                <a:cs typeface="Arial"/>
                <a:sym typeface="Arial"/>
              </a:defRPr>
            </a:pPr>
            <a:r>
              <a:t>In the below example the header would be turned blue and MUCH larger because of the CSS.</a:t>
            </a:r>
          </a:p>
          <a:p>
            <a:pPr marL="199053" indent="-199053" defTabSz="530808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defRPr sz="3780">
                <a:latin typeface="Arial"/>
                <a:ea typeface="Arial"/>
                <a:cs typeface="Arial"/>
                <a:sym typeface="Arial"/>
              </a:defRPr>
            </a:pPr>
          </a:p>
          <a:p>
            <a:pPr marL="199053" indent="-199053" defTabSz="530808">
              <a:lnSpc>
                <a:spcPct val="80000"/>
              </a:lnSpc>
              <a:spcBef>
                <a:spcPts val="1800"/>
              </a:spcBef>
              <a:buSzPct val="100000"/>
              <a:buFont typeface="Arial"/>
              <a:defRPr sz="3780">
                <a:latin typeface="Arial"/>
                <a:ea typeface="Arial"/>
                <a:cs typeface="Arial"/>
                <a:sym typeface="Arial"/>
              </a:defRPr>
            </a:pPr>
            <a:r>
              <a:t>We can incorporate an element’s class or ID to apply a CSS style to a particular part of the document.</a:t>
            </a:r>
          </a:p>
          <a:p>
            <a:pPr lvl="1" marL="464457" indent="-199053" defTabSz="530808">
              <a:lnSpc>
                <a:spcPct val="80000"/>
              </a:lnSpc>
              <a:spcBef>
                <a:spcPts val="1800"/>
              </a:spcBef>
              <a:buSzPct val="100000"/>
              <a:buFont typeface="Arial"/>
              <a:defRPr sz="3780">
                <a:latin typeface="Arial"/>
                <a:ea typeface="Arial"/>
                <a:cs typeface="Arial"/>
                <a:sym typeface="Arial"/>
              </a:defRPr>
            </a:pPr>
            <a:r>
              <a:t>Just remember to include the necessary symbol before the CSS: “.” for class, “#” for ID.</a:t>
            </a:r>
          </a:p>
          <a:p>
            <a:pPr marL="0" indent="0" defTabSz="530808">
              <a:lnSpc>
                <a:spcPct val="80000"/>
              </a:lnSpc>
              <a:spcBef>
                <a:spcPts val="200"/>
              </a:spcBef>
              <a:buSzTx/>
              <a:buNone/>
              <a:defRPr sz="3780"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530808">
              <a:lnSpc>
                <a:spcPct val="80000"/>
              </a:lnSpc>
              <a:spcBef>
                <a:spcPts val="200"/>
              </a:spcBef>
              <a:buSzTx/>
              <a:buNone/>
              <a:defRPr b="1" sz="3780"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530808">
              <a:lnSpc>
                <a:spcPct val="80000"/>
              </a:lnSpc>
              <a:spcBef>
                <a:spcPts val="200"/>
              </a:spcBef>
              <a:buSzTx/>
              <a:buNone/>
              <a:defRPr b="1" sz="3780" u="sng">
                <a:latin typeface="Arial"/>
                <a:ea typeface="Arial"/>
                <a:cs typeface="Arial"/>
                <a:sym typeface="Arial"/>
              </a:defRPr>
            </a:pPr>
            <a:r>
              <a:t>Example (HTML): </a:t>
            </a:r>
          </a:p>
          <a:p>
            <a:pPr marL="0" indent="0" defTabSz="530808">
              <a:lnSpc>
                <a:spcPct val="80000"/>
              </a:lnSpc>
              <a:spcBef>
                <a:spcPts val="200"/>
              </a:spcBef>
              <a:buSzTx/>
              <a:buNone/>
              <a:defRPr b="1" sz="3780" u="sng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0" indent="309638" defTabSz="530808">
              <a:lnSpc>
                <a:spcPct val="80000"/>
              </a:lnSpc>
              <a:spcBef>
                <a:spcPts val="300"/>
              </a:spcBef>
              <a:buSzTx/>
              <a:buNone/>
              <a:defRPr b="1" sz="3780">
                <a:latin typeface="Arial"/>
                <a:ea typeface="Arial"/>
                <a:cs typeface="Arial"/>
                <a:sym typeface="Arial"/>
              </a:defRPr>
            </a:pPr>
            <a:r>
              <a:t>&lt;h1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class=“bigBlue”</a:t>
            </a:r>
            <a:r>
              <a:t>&gt;Header&lt;/h1&gt;</a:t>
            </a:r>
          </a:p>
          <a:p>
            <a:pPr marL="0" indent="0" defTabSz="530808">
              <a:lnSpc>
                <a:spcPct val="80000"/>
              </a:lnSpc>
              <a:spcBef>
                <a:spcPts val="200"/>
              </a:spcBef>
              <a:buSzTx/>
              <a:buNone/>
              <a:defRPr b="1" sz="3780"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530808">
              <a:lnSpc>
                <a:spcPct val="80000"/>
              </a:lnSpc>
              <a:spcBef>
                <a:spcPts val="200"/>
              </a:spcBef>
              <a:buSzTx/>
              <a:buNone/>
              <a:defRPr b="1" sz="3780"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530808">
              <a:lnSpc>
                <a:spcPct val="80000"/>
              </a:lnSpc>
              <a:spcBef>
                <a:spcPts val="200"/>
              </a:spcBef>
              <a:buSzTx/>
              <a:buNone/>
              <a:defRPr b="1" sz="3780"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530808">
              <a:lnSpc>
                <a:spcPct val="80000"/>
              </a:lnSpc>
              <a:spcBef>
                <a:spcPts val="200"/>
              </a:spcBef>
              <a:buSzTx/>
              <a:buNone/>
              <a:defRPr b="1" sz="3780" u="sng">
                <a:latin typeface="Arial"/>
                <a:ea typeface="Arial"/>
                <a:cs typeface="Arial"/>
                <a:sym typeface="Arial"/>
              </a:defRPr>
            </a:pPr>
            <a:r>
              <a:t>Example (CSS):</a:t>
            </a:r>
          </a:p>
          <a:p>
            <a:pPr marL="0" indent="0" defTabSz="530808">
              <a:lnSpc>
                <a:spcPct val="80000"/>
              </a:lnSpc>
              <a:spcBef>
                <a:spcPts val="200"/>
              </a:spcBef>
              <a:buSzTx/>
              <a:buNone/>
              <a:defRPr b="1" sz="3780" u="sng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0" indent="309638" defTabSz="530808">
              <a:lnSpc>
                <a:spcPct val="80000"/>
              </a:lnSpc>
              <a:spcBef>
                <a:spcPts val="300"/>
              </a:spcBef>
              <a:buSzTx/>
              <a:buNone/>
              <a:defRPr b="1" sz="3780">
                <a:latin typeface="Arial"/>
                <a:ea typeface="Arial"/>
                <a:cs typeface="Arial"/>
                <a:sym typeface="Arial"/>
              </a:defRPr>
            </a:pPr>
            <a:r>
              <a:t>.bigBlue {</a:t>
            </a:r>
          </a:p>
          <a:p>
            <a:pPr lvl="1" marL="0" indent="309638" defTabSz="530808">
              <a:lnSpc>
                <a:spcPct val="80000"/>
              </a:lnSpc>
              <a:spcBef>
                <a:spcPts val="300"/>
              </a:spcBef>
              <a:buSzTx/>
              <a:buNone/>
              <a:defRPr b="1" sz="3780">
                <a:latin typeface="Arial"/>
                <a:ea typeface="Arial"/>
                <a:cs typeface="Arial"/>
                <a:sym typeface="Arial"/>
              </a:defRPr>
            </a:pPr>
            <a:r>
              <a:t>	font-size: 100px;</a:t>
            </a:r>
          </a:p>
          <a:p>
            <a:pPr lvl="1" marL="0" indent="309638" defTabSz="530808">
              <a:lnSpc>
                <a:spcPct val="80000"/>
              </a:lnSpc>
              <a:spcBef>
                <a:spcPts val="300"/>
              </a:spcBef>
              <a:buSzTx/>
              <a:buNone/>
              <a:defRPr b="1" sz="3780">
                <a:latin typeface="Arial"/>
                <a:ea typeface="Arial"/>
                <a:cs typeface="Arial"/>
                <a:sym typeface="Arial"/>
              </a:defRPr>
            </a:pPr>
            <a:r>
              <a:t>	color: blue;</a:t>
            </a:r>
          </a:p>
          <a:p>
            <a:pPr lvl="1" marL="0" indent="309638" defTabSz="530808">
              <a:lnSpc>
                <a:spcPct val="80000"/>
              </a:lnSpc>
              <a:spcBef>
                <a:spcPts val="300"/>
              </a:spcBef>
              <a:buSzTx/>
              <a:buNone/>
              <a:defRPr b="1" sz="3780"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el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Selectors</a:t>
            </a:r>
          </a:p>
        </p:txBody>
      </p:sp>
      <p:sp>
        <p:nvSpPr>
          <p:cNvPr id="198" name="Applies to all &lt;p&gt; elements…"/>
          <p:cNvSpPr txBox="1"/>
          <p:nvPr/>
        </p:nvSpPr>
        <p:spPr>
          <a:xfrm>
            <a:off x="13796254" y="3253152"/>
            <a:ext cx="7596742" cy="8421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l" defTabSz="9144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Applies to all &lt;p&gt; elements</a:t>
            </a:r>
          </a:p>
          <a:p>
            <a:pPr algn="l" defTabSz="9144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algn="l" defTabSz="914400">
              <a:defRPr i="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 {</a:t>
            </a:r>
          </a:p>
          <a:p>
            <a:pPr algn="l" defTabSz="914400">
              <a:defRPr i="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background-color: blue;</a:t>
            </a:r>
          </a:p>
          <a:p>
            <a:pPr algn="l" defTabSz="914400">
              <a:defRPr i="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}</a:t>
            </a:r>
          </a:p>
          <a:p>
            <a:pPr algn="l" defTabSz="9144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algn="l" defTabSz="9144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Applies to all elements with class=“classItem"</a:t>
            </a:r>
          </a:p>
          <a:p>
            <a:pPr algn="l" defTabSz="9144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algn="l" defTabSz="914400">
              <a:defRPr i="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.classItem {</a:t>
            </a:r>
          </a:p>
          <a:p>
            <a:pPr algn="l" defTabSz="914400">
              <a:defRPr i="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background-color: orange;</a:t>
            </a:r>
          </a:p>
          <a:p>
            <a:pPr algn="l" defTabSz="914400">
              <a:defRPr i="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}</a:t>
            </a:r>
          </a:p>
          <a:p>
            <a:pPr algn="l" defTabSz="9144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algn="l" defTabSz="9144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Applies to all elements with id=“idItem"</a:t>
            </a:r>
          </a:p>
          <a:p>
            <a:pPr algn="l" defTabSz="9144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algn="l" defTabSz="9144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#idItem {</a:t>
            </a:r>
          </a:p>
          <a:p>
            <a:pPr algn="l" defTabSz="9144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background-color: green;</a:t>
            </a:r>
          </a:p>
          <a:p>
            <a:pPr algn="l" defTabSz="9144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}</a:t>
            </a:r>
          </a:p>
        </p:txBody>
      </p:sp>
      <p:sp>
        <p:nvSpPr>
          <p:cNvPr id="199" name="Element name…"/>
          <p:cNvSpPr txBox="1"/>
          <p:nvPr/>
        </p:nvSpPr>
        <p:spPr>
          <a:xfrm>
            <a:off x="2817945" y="4177253"/>
            <a:ext cx="3590142" cy="998695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rgbClr val="4472C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l" defTabSz="9144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Element name</a:t>
            </a:r>
          </a:p>
          <a:p>
            <a:pPr algn="l" defTabSz="914400">
              <a:defRPr i="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(p, a, div, span, etc)</a:t>
            </a:r>
          </a:p>
        </p:txBody>
      </p:sp>
      <p:sp>
        <p:nvSpPr>
          <p:cNvPr id="200" name="Period (.) + variable name…"/>
          <p:cNvSpPr txBox="1"/>
          <p:nvPr/>
        </p:nvSpPr>
        <p:spPr>
          <a:xfrm>
            <a:off x="2922725" y="7283249"/>
            <a:ext cx="4879140" cy="1005045"/>
          </a:xfrm>
          <a:prstGeom prst="rect">
            <a:avLst/>
          </a:prstGeom>
          <a:solidFill>
            <a:srgbClr val="ED7D31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l" defTabSz="9144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Period (.) + variable name</a:t>
            </a:r>
          </a:p>
          <a:p>
            <a:pPr algn="l" defTabSz="914400">
              <a:defRPr i="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(.myDiv, .phoneNumber, etc.)</a:t>
            </a:r>
          </a:p>
        </p:txBody>
      </p:sp>
      <p:sp>
        <p:nvSpPr>
          <p:cNvPr id="201" name="Hash (#) + variable name…"/>
          <p:cNvSpPr txBox="1"/>
          <p:nvPr/>
        </p:nvSpPr>
        <p:spPr>
          <a:xfrm>
            <a:off x="2970221" y="10221351"/>
            <a:ext cx="4314586" cy="998695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rgbClr val="5B9BD5"/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l" defTabSz="9144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Hash (#) + variable name</a:t>
            </a:r>
          </a:p>
          <a:p>
            <a:pPr algn="l" defTabSz="914400">
              <a:defRPr i="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(#myDiv, #phoneNumber)</a:t>
            </a:r>
          </a:p>
        </p:txBody>
      </p:sp>
      <p:sp>
        <p:nvSpPr>
          <p:cNvPr id="202" name="Element selector"/>
          <p:cNvSpPr txBox="1"/>
          <p:nvPr/>
        </p:nvSpPr>
        <p:spPr>
          <a:xfrm>
            <a:off x="2808614" y="3533022"/>
            <a:ext cx="2879288" cy="497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Element selector</a:t>
            </a:r>
          </a:p>
        </p:txBody>
      </p:sp>
      <p:sp>
        <p:nvSpPr>
          <p:cNvPr id="203" name="Class Selector"/>
          <p:cNvSpPr txBox="1"/>
          <p:nvPr/>
        </p:nvSpPr>
        <p:spPr>
          <a:xfrm>
            <a:off x="2846714" y="6685505"/>
            <a:ext cx="2362953" cy="497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Class Selector</a:t>
            </a:r>
          </a:p>
        </p:txBody>
      </p:sp>
      <p:sp>
        <p:nvSpPr>
          <p:cNvPr id="204" name="ID Selector"/>
          <p:cNvSpPr txBox="1"/>
          <p:nvPr/>
        </p:nvSpPr>
        <p:spPr>
          <a:xfrm>
            <a:off x="2932527" y="9655848"/>
            <a:ext cx="1892855" cy="497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ID Selector</a:t>
            </a:r>
          </a:p>
        </p:txBody>
      </p:sp>
      <p:sp>
        <p:nvSpPr>
          <p:cNvPr id="205" name="Line"/>
          <p:cNvSpPr/>
          <p:nvPr/>
        </p:nvSpPr>
        <p:spPr>
          <a:xfrm>
            <a:off x="9066318" y="4676600"/>
            <a:ext cx="2879287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6" name="Line"/>
          <p:cNvSpPr/>
          <p:nvPr/>
        </p:nvSpPr>
        <p:spPr>
          <a:xfrm>
            <a:off x="9066318" y="7785771"/>
            <a:ext cx="2879287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7" name="Line"/>
          <p:cNvSpPr/>
          <p:nvPr/>
        </p:nvSpPr>
        <p:spPr>
          <a:xfrm>
            <a:off x="9102474" y="10720698"/>
            <a:ext cx="2879288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electors continued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Selectors continued…</a:t>
            </a:r>
          </a:p>
        </p:txBody>
      </p:sp>
      <p:sp>
        <p:nvSpPr>
          <p:cNvPr id="210" name="p {…"/>
          <p:cNvSpPr txBox="1"/>
          <p:nvPr/>
        </p:nvSpPr>
        <p:spPr>
          <a:xfrm>
            <a:off x="2883549" y="3132487"/>
            <a:ext cx="6010880" cy="6824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 {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background-color: blue;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}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.classItem {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background-color: orange;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}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#idItem {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background-color: green;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}</a:t>
            </a:r>
          </a:p>
        </p:txBody>
      </p:sp>
      <p:sp>
        <p:nvSpPr>
          <p:cNvPr id="211" name="&lt;p&gt;…"/>
          <p:cNvSpPr txBox="1"/>
          <p:nvPr/>
        </p:nvSpPr>
        <p:spPr>
          <a:xfrm>
            <a:off x="13084842" y="3754787"/>
            <a:ext cx="8618348" cy="5580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&lt;p&gt;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    A paragraph with a blue background.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&lt;/p&gt;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&lt;div class=“classItem"&gt;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    A div with an orange background.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&lt;/div&gt;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&lt;div id=“idItem"&gt;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    A div with a green background.</a:t>
            </a:r>
          </a:p>
          <a:p>
            <a:pPr algn="l" defTabSz="914400">
              <a:defRPr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    &lt;/div&gt;</a:t>
            </a:r>
          </a:p>
        </p:txBody>
      </p:sp>
      <p:sp>
        <p:nvSpPr>
          <p:cNvPr id="212" name="+"/>
          <p:cNvSpPr txBox="1"/>
          <p:nvPr/>
        </p:nvSpPr>
        <p:spPr>
          <a:xfrm>
            <a:off x="10996818" y="5740154"/>
            <a:ext cx="863162" cy="1609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1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+</a:t>
            </a:r>
          </a:p>
        </p:txBody>
      </p:sp>
      <p:pic>
        <p:nvPicPr>
          <p:cNvPr id="213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7047" y="10381796"/>
            <a:ext cx="10329906" cy="2797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Key CSS Attribu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 CSS Attributes</a:t>
            </a:r>
          </a:p>
        </p:txBody>
      </p:sp>
      <p:sp>
        <p:nvSpPr>
          <p:cNvPr id="216" name="Font / Color:…"/>
          <p:cNvSpPr txBox="1"/>
          <p:nvPr>
            <p:ph type="body" idx="22"/>
          </p:nvPr>
        </p:nvSpPr>
        <p:spPr>
          <a:xfrm>
            <a:off x="1206500" y="3243186"/>
            <a:ext cx="21971000" cy="9261330"/>
          </a:xfrm>
          <a:prstGeom prst="rect">
            <a:avLst/>
          </a:prstGeom>
        </p:spPr>
        <p:txBody>
          <a:bodyPr/>
          <a:lstStyle/>
          <a:p>
            <a:pPr marL="0" indent="0" defTabSz="519012">
              <a:lnSpc>
                <a:spcPct val="80000"/>
              </a:lnSpc>
              <a:spcBef>
                <a:spcPts val="3500"/>
              </a:spcBef>
              <a:buSzTx/>
              <a:buNone/>
              <a:defRPr b="1" sz="3520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</a:p>
          <a:p>
            <a:pPr marL="194629" indent="-194629" defTabSz="519012">
              <a:lnSpc>
                <a:spcPct val="80000"/>
              </a:lnSpc>
              <a:spcBef>
                <a:spcPts val="1700"/>
              </a:spcBef>
              <a:buSzPct val="100000"/>
              <a:buFont typeface="Arial"/>
              <a:defRPr b="1" sz="3520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</a:p>
          <a:p>
            <a:pPr marL="194629" indent="-194629" defTabSz="519012">
              <a:lnSpc>
                <a:spcPct val="80000"/>
              </a:lnSpc>
              <a:spcBef>
                <a:spcPts val="1700"/>
              </a:spcBef>
              <a:buSzPct val="100000"/>
              <a:buFont typeface="Arial"/>
              <a:defRPr b="1" sz="3520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</a:p>
          <a:p>
            <a:pPr marL="194629" indent="-194629" defTabSz="519012">
              <a:lnSpc>
                <a:spcPct val="80000"/>
              </a:lnSpc>
              <a:spcBef>
                <a:spcPts val="1700"/>
              </a:spcBef>
              <a:buSzPct val="100000"/>
              <a:buFont typeface="Arial"/>
              <a:defRPr b="1" sz="3520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</a:p>
          <a:p>
            <a:pPr marL="194629" indent="-194629" defTabSz="519012">
              <a:lnSpc>
                <a:spcPct val="80000"/>
              </a:lnSpc>
              <a:spcBef>
                <a:spcPts val="1700"/>
              </a:spcBef>
              <a:buSzPct val="100000"/>
              <a:buFont typeface="Arial"/>
              <a:defRPr b="1" sz="3520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</a:p>
          <a:p>
            <a:pPr marL="0" indent="0" defTabSz="519012">
              <a:lnSpc>
                <a:spcPct val="80000"/>
              </a:lnSpc>
              <a:spcBef>
                <a:spcPts val="300"/>
              </a:spcBef>
              <a:buSzTx/>
              <a:buNone/>
              <a:defRPr b="1" sz="3520"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519012">
              <a:lnSpc>
                <a:spcPct val="80000"/>
              </a:lnSpc>
              <a:spcBef>
                <a:spcPts val="3500"/>
              </a:spcBef>
              <a:buSzTx/>
              <a:buNone/>
              <a:defRPr b="1" sz="3520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</a:p>
          <a:p>
            <a:pPr marL="194629" indent="-194629" defTabSz="519012">
              <a:lnSpc>
                <a:spcPct val="80000"/>
              </a:lnSpc>
              <a:spcBef>
                <a:spcPts val="1700"/>
              </a:spcBef>
              <a:buSzPct val="100000"/>
              <a:buFont typeface="Arial"/>
              <a:defRPr b="1" sz="3520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</a:p>
          <a:p>
            <a:pPr marL="194629" indent="-194629" defTabSz="519012">
              <a:lnSpc>
                <a:spcPct val="80000"/>
              </a:lnSpc>
              <a:spcBef>
                <a:spcPts val="1700"/>
              </a:spcBef>
              <a:buSzPct val="100000"/>
              <a:buFont typeface="Arial"/>
              <a:defRPr b="1" sz="3520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</a:p>
          <a:p>
            <a:pPr marL="194629" indent="-194629" defTabSz="519012">
              <a:lnSpc>
                <a:spcPct val="80000"/>
              </a:lnSpc>
              <a:spcBef>
                <a:spcPts val="1700"/>
              </a:spcBef>
              <a:buSzPct val="100000"/>
              <a:buFont typeface="Arial"/>
              <a:defRPr b="1" sz="3520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</a:p>
          <a:p>
            <a:pPr marL="0" indent="0" defTabSz="519012">
              <a:lnSpc>
                <a:spcPct val="80000"/>
              </a:lnSpc>
              <a:spcBef>
                <a:spcPts val="300"/>
              </a:spcBef>
              <a:buSzTx/>
              <a:buNone/>
              <a:defRPr b="1" sz="3520"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defTabSz="519012">
              <a:lnSpc>
                <a:spcPct val="80000"/>
              </a:lnSpc>
              <a:spcBef>
                <a:spcPts val="3500"/>
              </a:spcBef>
              <a:buSzTx/>
              <a:buNone/>
              <a:defRPr b="1" sz="3520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</a:p>
          <a:p>
            <a:pPr marL="194629" indent="-194629" defTabSz="519012">
              <a:lnSpc>
                <a:spcPct val="80000"/>
              </a:lnSpc>
              <a:spcBef>
                <a:spcPts val="1700"/>
              </a:spcBef>
              <a:buSzPct val="100000"/>
              <a:buFont typeface="Arial"/>
              <a:defRPr b="1" sz="3520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</a:p>
          <a:p>
            <a:pPr marL="194629" indent="-194629" defTabSz="519012">
              <a:lnSpc>
                <a:spcPct val="80000"/>
              </a:lnSpc>
              <a:spcBef>
                <a:spcPts val="1700"/>
              </a:spcBef>
              <a:buSzPct val="100000"/>
              <a:buFont typeface="Arial"/>
              <a:defRPr b="1" sz="3520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lative File Path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Relative File Paths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lative File Path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Relative File Paths</a:t>
            </a:r>
          </a:p>
        </p:txBody>
      </p:sp>
      <p:pic>
        <p:nvPicPr>
          <p:cNvPr id="223" name="snippet.jpeg" descr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3260" y="3548272"/>
            <a:ext cx="13477642" cy="6619550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24" name="Relative file paths connect us with other files in our working directory. In this case, style.css is in the same folder as our html document."/>
          <p:cNvSpPr txBox="1"/>
          <p:nvPr/>
        </p:nvSpPr>
        <p:spPr>
          <a:xfrm>
            <a:off x="2791282" y="11203337"/>
            <a:ext cx="18801436" cy="1028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7175" indent="-257175" algn="l" defTabSz="685800">
              <a:spcBef>
                <a:spcPts val="400"/>
              </a:spcBef>
              <a:buSzPct val="100000"/>
              <a:buFont typeface="Arial"/>
              <a:buChar char="•"/>
              <a:defRPr b="1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Absolutely No Absolute Path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Absolutely No Absolute Paths</a:t>
            </a:r>
          </a:p>
        </p:txBody>
      </p:sp>
      <p:pic>
        <p:nvPicPr>
          <p:cNvPr id="229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236" y="3833494"/>
            <a:ext cx="16972712" cy="1950889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Content Placeholder 2"/>
          <p:cNvSpPr txBox="1"/>
          <p:nvPr/>
        </p:nvSpPr>
        <p:spPr>
          <a:xfrm>
            <a:off x="1258198" y="6150726"/>
            <a:ext cx="12780535" cy="6629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l" defTabSz="685800">
              <a:spcBef>
                <a:spcPts val="400"/>
              </a:spcBef>
              <a:defRPr b="1"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</a:p>
          <a:p>
            <a:pPr marL="257175" indent="-257175" algn="l" defTabSz="685800">
              <a:spcBef>
                <a:spcPts val="500"/>
              </a:spcBef>
              <a:buSzPct val="100000"/>
              <a:buFont typeface="Arial"/>
              <a:buChar char="•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l" defTabSz="685800">
              <a:spcBef>
                <a:spcPts val="400"/>
              </a:spcBef>
              <a:buSzPct val="100000"/>
              <a:buFont typeface="Arial"/>
              <a:buChar char="•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</a:p>
          <a:p>
            <a:pPr lvl="1" marL="557212" indent="-214313" algn="l" defTabSz="685800">
              <a:spcBef>
                <a:spcPts val="400"/>
              </a:spcBef>
              <a:buSzPct val="100000"/>
              <a:buFont typeface="Arial"/>
              <a:buChar char="–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</a:p>
          <a:p>
            <a:pPr lvl="1" marL="557212" indent="-214313" algn="l" defTabSz="685800">
              <a:spcBef>
                <a:spcPts val="500"/>
              </a:spcBef>
              <a:buSzPct val="100000"/>
              <a:buFont typeface="Arial"/>
              <a:buChar char="–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l" defTabSz="685800">
              <a:spcBef>
                <a:spcPts val="400"/>
              </a:spcBef>
              <a:buSzPct val="100000"/>
              <a:buFont typeface="Arial"/>
              <a:buChar char="•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sp>
        <p:nvSpPr>
          <p:cNvPr id="231" name="Content Placeholder 2"/>
          <p:cNvSpPr txBox="1"/>
          <p:nvPr/>
        </p:nvSpPr>
        <p:spPr>
          <a:xfrm>
            <a:off x="1258198" y="3132487"/>
            <a:ext cx="4748517" cy="631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l" defTabSz="637794">
              <a:lnSpc>
                <a:spcPct val="90000"/>
              </a:lnSpc>
              <a:spcBef>
                <a:spcPts val="700"/>
              </a:spcBef>
              <a:defRPr b="1" sz="3906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pic>
        <p:nvPicPr>
          <p:cNvPr id="232" name="HardtofindDimwittedGemsbok-size_restricted.gif" descr="HardtofindDimwittedGemsbok-size_restricted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19672" y="6105760"/>
            <a:ext cx="9046058" cy="6784544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235" name="Activity: Relative Paths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Relative Paths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10 min.</a:t>
            </a:r>
          </a:p>
        </p:txBody>
      </p:sp>
      <p:sp>
        <p:nvSpPr>
          <p:cNvPr id="236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237" name="Unzip the folder sent to you…"/>
          <p:cNvSpPr txBox="1"/>
          <p:nvPr>
            <p:ph type="body" idx="25"/>
          </p:nvPr>
        </p:nvSpPr>
        <p:spPr>
          <a:xfrm>
            <a:off x="1364568" y="4258856"/>
            <a:ext cx="21971001" cy="3016968"/>
          </a:xfrm>
          <a:prstGeom prst="rect">
            <a:avLst/>
          </a:prstGeom>
        </p:spPr>
        <p:txBody>
          <a:bodyPr/>
          <a:lstStyle/>
          <a:p>
            <a:pPr/>
            <a:r>
              <a:t>Unzip the folder sent to you</a:t>
            </a:r>
          </a:p>
          <a:p>
            <a:pPr/>
            <a:r>
              <a:t>Edit the HTML files. You need to write the relative path to link the CSS file to the HTML file.</a:t>
            </a:r>
          </a:p>
          <a:p>
            <a:pPr lvl="1">
              <a:defRPr sz="3600"/>
            </a:pPr>
            <a:r>
              <a:t>Only modify the HTML files! Do NOT move or modify the CSS files.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Know Thysel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Know Thyself</a:t>
            </a:r>
          </a:p>
        </p:txBody>
      </p:sp>
      <p:sp>
        <p:nvSpPr>
          <p:cNvPr id="162" name="Be comfortable with the basics of Terminal, Git/GitHub, &amp; HTML.…"/>
          <p:cNvSpPr txBox="1"/>
          <p:nvPr>
            <p:ph type="body" idx="22"/>
          </p:nvPr>
        </p:nvSpPr>
        <p:spPr>
          <a:xfrm>
            <a:off x="1206499" y="4095876"/>
            <a:ext cx="21971001" cy="2626295"/>
          </a:xfrm>
          <a:prstGeom prst="rect">
            <a:avLst/>
          </a:prstGeom>
        </p:spPr>
        <p:txBody>
          <a:bodyPr/>
          <a:lstStyle/>
          <a:p>
            <a:pPr marL="457200" indent="-457200"/>
            <a:r>
              <a:t>Be comfortable with the basics of Terminal, Git/GitHub, &amp; HTML.</a:t>
            </a:r>
          </a:p>
          <a:p>
            <a:pPr marL="457200" indent="-457200"/>
            <a:r>
              <a:t>Be able to completely write the minimum requirements of an HTML document without looking at references.</a:t>
            </a:r>
          </a:p>
        </p:txBody>
      </p:sp>
      <p:sp>
        <p:nvSpPr>
          <p:cNvPr id="163" name="You should…"/>
          <p:cNvSpPr txBox="1"/>
          <p:nvPr/>
        </p:nvSpPr>
        <p:spPr>
          <a:xfrm>
            <a:off x="1206500" y="3132487"/>
            <a:ext cx="21971001" cy="678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097252">
              <a:lnSpc>
                <a:spcPct val="80000"/>
              </a:lnSpc>
              <a:defRPr b="1" spc="-76" sz="3825">
                <a:solidFill>
                  <a:srgbClr val="000000"/>
                </a:solidFill>
              </a:defRPr>
            </a:lvl1pPr>
          </a:lstStyle>
          <a:p>
            <a:pPr/>
            <a:r>
              <a:t>You should…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Box Model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Box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Boxes Upon Box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Boxes Upon Boxes</a:t>
            </a:r>
          </a:p>
        </p:txBody>
      </p:sp>
      <p:pic>
        <p:nvPicPr>
          <p:cNvPr id="242" name="snippet.jpeg" descr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1739" y="4324509"/>
            <a:ext cx="8620644" cy="5067332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43" name="Rectangle 6"/>
          <p:cNvSpPr txBox="1"/>
          <p:nvPr/>
        </p:nvSpPr>
        <p:spPr>
          <a:xfrm>
            <a:off x="5902500" y="10248657"/>
            <a:ext cx="12579000" cy="2427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defRPr b="1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defTabSz="914400"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defTabSz="914400"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defTabSz="914400"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defTabSz="914400"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pic>
        <p:nvPicPr>
          <p:cNvPr id="246" name="snippet.jpeg" descr="snippet.jpeg"/>
          <p:cNvPicPr>
            <a:picLocks noChangeAspect="1"/>
          </p:cNvPicPr>
          <p:nvPr/>
        </p:nvPicPr>
        <p:blipFill>
          <a:blip r:embed="rId2">
            <a:extLst/>
          </a:blip>
          <a:srcRect l="0" t="1925" r="109" b="0"/>
          <a:stretch>
            <a:fillRect/>
          </a:stretch>
        </p:blipFill>
        <p:spPr>
          <a:xfrm>
            <a:off x="4722415" y="3164237"/>
            <a:ext cx="14939304" cy="7604461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47" name="Rectangle 6"/>
          <p:cNvSpPr txBox="1"/>
          <p:nvPr/>
        </p:nvSpPr>
        <p:spPr>
          <a:xfrm>
            <a:off x="7816168" y="11420333"/>
            <a:ext cx="9067801" cy="1487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defRPr b="1" sz="32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lvl="1" indent="0" defTabSz="914400">
              <a:defRPr b="1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554 px</a:t>
            </a:r>
            <a:endParaRPr b="0"/>
          </a:p>
          <a:p>
            <a:pPr lvl="1" indent="0" defTabSz="914400">
              <a:defRPr b="1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569 px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pic>
        <p:nvPicPr>
          <p:cNvPr id="250" name="snippet.jpeg" descr="snippet.jpe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304714" y="3164237"/>
            <a:ext cx="9774705" cy="7617845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51" name="Rectangle 6"/>
          <p:cNvSpPr txBox="1"/>
          <p:nvPr/>
        </p:nvSpPr>
        <p:spPr>
          <a:xfrm>
            <a:off x="7816168" y="11420333"/>
            <a:ext cx="9067801" cy="1487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defRPr b="1" sz="32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lvl="1" indent="0" defTabSz="914400">
              <a:defRPr b="1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554 px</a:t>
            </a:r>
            <a:endParaRPr b="0"/>
          </a:p>
          <a:p>
            <a:pPr lvl="1" indent="0" defTabSz="914400">
              <a:defRPr b="1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569 px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We Be Floatin’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Be Floatin’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Warning!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Warning!</a:t>
            </a:r>
          </a:p>
          <a:p>
            <a:pPr/>
            <a:br/>
            <a:r>
              <a:rPr spc="-79" sz="4000"/>
              <a:t>These next things can be tricky and will HAVE to be reviewed more outside of class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By default, every HTML element displayed in the browser is governed by a concept called flow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  <p:pic>
        <p:nvPicPr>
          <p:cNvPr id="258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279708" y="4057983"/>
            <a:ext cx="11200244" cy="5600122"/>
          </a:xfrm>
          <a:prstGeom prst="rect">
            <a:avLst/>
          </a:prstGeom>
        </p:spPr>
      </p:pic>
      <p:sp>
        <p:nvSpPr>
          <p:cNvPr id="259" name="The Concept of “Flow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The Concept of “Flow”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his concept of “flow” is very similar to the wrap-text options you may be familiar with in Microsoft Word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b="1" sz="4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262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885952" y="4014456"/>
            <a:ext cx="9519740" cy="8617311"/>
          </a:xfrm>
          <a:prstGeom prst="rect">
            <a:avLst/>
          </a:prstGeom>
        </p:spPr>
      </p:pic>
      <p:sp>
        <p:nvSpPr>
          <p:cNvPr id="263" name="“Flow” in MS Wo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“Flow” in MS Word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By default, web clients render many HTML elements as block elements. Paragraphs, headers, divs and more receive this treatment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57175" indent="-257175" defTabSz="685800">
              <a:lnSpc>
                <a:spcPct val="100000"/>
              </a:lnSpc>
              <a:spcBef>
                <a:spcPts val="4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b="1" sz="4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100000"/>
              </a:lnSpc>
              <a:spcBef>
                <a:spcPts val="4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266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216" r="48715" b="1216"/>
          <a:stretch>
            <a:fillRect/>
          </a:stretch>
        </p:blipFill>
        <p:spPr>
          <a:xfrm>
            <a:off x="12802332" y="4014456"/>
            <a:ext cx="8942426" cy="8617311"/>
          </a:xfrm>
          <a:prstGeom prst="rect">
            <a:avLst/>
          </a:prstGeom>
        </p:spPr>
      </p:pic>
      <p:sp>
        <p:nvSpPr>
          <p:cNvPr id="267" name="Block El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Block Elements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Now contrast the block elements with inline elements.…"/>
          <p:cNvSpPr txBox="1"/>
          <p:nvPr>
            <p:ph type="body" sz="quarter" idx="1"/>
          </p:nvPr>
        </p:nvSpPr>
        <p:spPr>
          <a:xfrm>
            <a:off x="1206499" y="9842219"/>
            <a:ext cx="21543897" cy="2458199"/>
          </a:xfrm>
          <a:prstGeom prst="rect">
            <a:avLst/>
          </a:prstGeom>
        </p:spPr>
        <p:txBody>
          <a:bodyPr/>
          <a:lstStyle/>
          <a:p>
            <a:pPr marL="239172" indent="-239172" defTabSz="637794">
              <a:lnSpc>
                <a:spcPct val="100000"/>
              </a:lnSpc>
              <a:spcBef>
                <a:spcPts val="400"/>
              </a:spcBef>
              <a:buSzPct val="100000"/>
              <a:buFont typeface="Arial"/>
              <a:defRPr sz="3906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</a:p>
          <a:p>
            <a:pPr marL="239172" indent="-239172" defTabSz="637794">
              <a:lnSpc>
                <a:spcPct val="100000"/>
              </a:lnSpc>
              <a:spcBef>
                <a:spcPts val="400"/>
              </a:spcBef>
              <a:buSzPct val="100000"/>
              <a:buFont typeface="Arial"/>
              <a:defRPr sz="3906">
                <a:latin typeface="Arial"/>
                <a:ea typeface="Arial"/>
                <a:cs typeface="Arial"/>
                <a:sym typeface="Arial"/>
              </a:defRPr>
            </a:pPr>
          </a:p>
          <a:p>
            <a:pPr marL="239172" indent="-239172" defTabSz="637794">
              <a:lnSpc>
                <a:spcPct val="100000"/>
              </a:lnSpc>
              <a:spcBef>
                <a:spcPts val="400"/>
              </a:spcBef>
              <a:buSzPct val="100000"/>
              <a:buFont typeface="Arial"/>
              <a:defRPr sz="3906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270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216" r="0" b="1216"/>
          <a:stretch>
            <a:fillRect/>
          </a:stretch>
        </p:blipFill>
        <p:spPr>
          <a:xfrm>
            <a:off x="6224823" y="3437357"/>
            <a:ext cx="11507415" cy="5686942"/>
          </a:xfrm>
          <a:prstGeom prst="rect">
            <a:avLst/>
          </a:prstGeom>
        </p:spPr>
      </p:pic>
      <p:sp>
        <p:nvSpPr>
          <p:cNvPr id="271" name="Block vs Inline El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50671">
              <a:defRPr spc="-136" sz="6800"/>
            </a:lvl1pPr>
          </a:lstStyle>
          <a:p>
            <a:pPr/>
            <a:r>
              <a:t>Block vs Inline Elements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HTML / CSS Definitions (*yawn*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HTML / CSS Definitions </a:t>
            </a:r>
            <a:r>
              <a:rPr spc="-56" sz="2800"/>
              <a:t>(*yawn*)</a:t>
            </a:r>
          </a:p>
        </p:txBody>
      </p:sp>
      <p:sp>
        <p:nvSpPr>
          <p:cNvPr id="166" name="HTML: Hypertext Markup Language – (Content)…"/>
          <p:cNvSpPr txBox="1"/>
          <p:nvPr>
            <p:ph type="body" idx="22"/>
          </p:nvPr>
        </p:nvSpPr>
        <p:spPr>
          <a:xfrm>
            <a:off x="1206500" y="3268790"/>
            <a:ext cx="21971001" cy="4547309"/>
          </a:xfrm>
          <a:prstGeom prst="rect">
            <a:avLst/>
          </a:prstGeom>
        </p:spPr>
        <p:txBody>
          <a:bodyPr/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defRPr b="1" sz="4200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defRPr b="1" sz="4200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defRPr b="1" sz="4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defRPr b="1" sz="4200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 and  content placement.</a:t>
            </a:r>
          </a:p>
        </p:txBody>
      </p:sp>
      <p:pic>
        <p:nvPicPr>
          <p:cNvPr id="167" name="image6.jpeg" descr="image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7782" y="8924234"/>
            <a:ext cx="4846153" cy="3864388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68" name="image20.png" descr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16287" y="8924234"/>
            <a:ext cx="7696217" cy="3864388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o transform these block elements into inline elements, we use a CSS property called float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b="1" sz="4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274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1760539" y="3920381"/>
            <a:ext cx="11770684" cy="5231416"/>
          </a:xfrm>
          <a:prstGeom prst="rect">
            <a:avLst/>
          </a:prstGeom>
        </p:spPr>
      </p:pic>
      <p:sp>
        <p:nvSpPr>
          <p:cNvPr id="275" name="Floa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Floating</a:t>
            </a:r>
          </a:p>
        </p:txBody>
      </p:sp>
      <p:pic>
        <p:nvPicPr>
          <p:cNvPr id="27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8258292" y="9406394"/>
            <a:ext cx="5273979" cy="4079446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Floats often get in the way of our layouts.…"/>
          <p:cNvSpPr txBox="1"/>
          <p:nvPr>
            <p:ph type="body" sz="quarter" idx="1"/>
          </p:nvPr>
        </p:nvSpPr>
        <p:spPr>
          <a:xfrm>
            <a:off x="3603731" y="9842220"/>
            <a:ext cx="16749433" cy="2458198"/>
          </a:xfrm>
          <a:prstGeom prst="rect">
            <a:avLst/>
          </a:prstGeom>
        </p:spPr>
        <p:txBody>
          <a:bodyPr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b="1" sz="4200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</a:t>
            </a:r>
            <a:endParaRPr b="0"/>
          </a:p>
          <a:p>
            <a:pPr marL="0" indent="0" defTabSz="685800">
              <a:lnSpc>
                <a:spcPct val="100000"/>
              </a:lnSpc>
              <a:spcBef>
                <a:spcPts val="500"/>
              </a:spcBef>
              <a:buSzTx/>
              <a:buNone/>
              <a:defRPr b="1" sz="4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  <p:pic>
        <p:nvPicPr>
          <p:cNvPr id="279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353090" y="3696056"/>
            <a:ext cx="15250771" cy="4964776"/>
          </a:xfrm>
          <a:prstGeom prst="rect">
            <a:avLst/>
          </a:prstGeom>
        </p:spPr>
      </p:pic>
      <p:sp>
        <p:nvSpPr>
          <p:cNvPr id="280" name="Clearing the Floa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Clearing the Float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ometimes when elements don’t match up in size, we get situations like the above……"/>
          <p:cNvSpPr txBox="1"/>
          <p:nvPr>
            <p:ph type="body" sz="quarter" idx="1"/>
          </p:nvPr>
        </p:nvSpPr>
        <p:spPr>
          <a:xfrm>
            <a:off x="1351851" y="9798352"/>
            <a:ext cx="20467944" cy="2339612"/>
          </a:xfrm>
          <a:prstGeom prst="rect">
            <a:avLst/>
          </a:prstGeom>
        </p:spPr>
        <p:txBody>
          <a:bodyPr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Sometimes when elements don’t match up in size, we get situations like the above…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We can get around this by using “the clearfix hack.” </a:t>
            </a:r>
          </a:p>
        </p:txBody>
      </p:sp>
      <p:pic>
        <p:nvPicPr>
          <p:cNvPr id="283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10470" y="4144952"/>
            <a:ext cx="10089735" cy="4947850"/>
          </a:xfrm>
          <a:prstGeom prst="rect">
            <a:avLst/>
          </a:prstGeom>
        </p:spPr>
      </p:pic>
      <p:sp>
        <p:nvSpPr>
          <p:cNvPr id="284" name="Clearfix H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Clearfix Hack</a:t>
            </a:r>
          </a:p>
        </p:txBody>
      </p:sp>
      <p:pic>
        <p:nvPicPr>
          <p:cNvPr id="285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/>
        </p:nvPicPr>
        <p:blipFill>
          <a:blip r:embed="rId3">
            <a:extLst/>
          </a:blip>
          <a:srcRect l="661" t="0" r="661" b="0"/>
          <a:stretch>
            <a:fillRect/>
          </a:stretch>
        </p:blipFill>
        <p:spPr>
          <a:xfrm>
            <a:off x="12262689" y="4144952"/>
            <a:ext cx="10109992" cy="4947850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::after is what we call a pseudo-element. We use it to style specific parts of an element.…"/>
          <p:cNvSpPr txBox="1"/>
          <p:nvPr>
            <p:ph type="body" sz="half" idx="1"/>
          </p:nvPr>
        </p:nvSpPr>
        <p:spPr>
          <a:xfrm>
            <a:off x="1790529" y="9663626"/>
            <a:ext cx="21337646" cy="3299356"/>
          </a:xfrm>
          <a:prstGeom prst="rect">
            <a:avLst/>
          </a:prstGeom>
        </p:spPr>
        <p:txBody>
          <a:bodyPr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b="1" sz="4200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100000"/>
              </a:lnSpc>
              <a:spcBef>
                <a:spcPts val="4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288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577340" y="3645355"/>
            <a:ext cx="8336567" cy="5220881"/>
          </a:xfrm>
          <a:prstGeom prst="rect">
            <a:avLst/>
          </a:prstGeom>
        </p:spPr>
      </p:pic>
      <p:sp>
        <p:nvSpPr>
          <p:cNvPr id="289" name="Clearfix H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Clearfix Hack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520812" y="3645362"/>
            <a:ext cx="9342146" cy="9355454"/>
          </a:xfrm>
          <a:prstGeom prst="rect">
            <a:avLst/>
          </a:prstGeom>
        </p:spPr>
      </p:pic>
      <p:sp>
        <p:nvSpPr>
          <p:cNvPr id="292" name="Quick 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8046965" y="4177969"/>
            <a:ext cx="8290143" cy="8290143"/>
          </a:xfrm>
          <a:prstGeom prst="rect">
            <a:avLst/>
          </a:prstGeom>
        </p:spPr>
      </p:pic>
      <p:sp>
        <p:nvSpPr>
          <p:cNvPr id="295" name="Great work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Great work!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298" name="Activity: Student Bio + CSS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Student Bio + CSS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20 min.</a:t>
            </a:r>
          </a:p>
        </p:txBody>
      </p:sp>
      <p:sp>
        <p:nvSpPr>
          <p:cNvPr id="299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300" name="Upgrade your previous HTML student-bio page using CSS style rules to match the image below.…"/>
          <p:cNvSpPr txBox="1"/>
          <p:nvPr>
            <p:ph type="body" idx="25"/>
          </p:nvPr>
        </p:nvSpPr>
        <p:spPr>
          <a:xfrm>
            <a:off x="1364568" y="4258856"/>
            <a:ext cx="10743011" cy="7799414"/>
          </a:xfrm>
          <a:prstGeom prst="rect">
            <a:avLst/>
          </a:prstGeom>
        </p:spPr>
        <p:txBody>
          <a:bodyPr/>
          <a:lstStyle/>
          <a:p>
            <a:pPr/>
            <a:r>
              <a:t>Upgrade your previous HTML student-bio page using CSS style rules to match the image below.</a:t>
            </a:r>
          </a:p>
          <a:p>
            <a:pPr/>
            <a:r>
              <a:t>Add, commit, and push your changes to your GitHub repository</a:t>
            </a:r>
          </a:p>
        </p:txBody>
      </p:sp>
      <p:pic>
        <p:nvPicPr>
          <p:cNvPr id="301" name="snippet.jpeg" descr="snippet.jpeg"/>
          <p:cNvPicPr>
            <a:picLocks noChangeAspect="1"/>
          </p:cNvPicPr>
          <p:nvPr/>
        </p:nvPicPr>
        <p:blipFill>
          <a:blip r:embed="rId2">
            <a:extLst/>
          </a:blip>
          <a:srcRect l="12" t="0" r="12" b="0"/>
          <a:stretch>
            <a:fillRect/>
          </a:stretch>
        </p:blipFill>
        <p:spPr>
          <a:xfrm>
            <a:off x="12653833" y="3005451"/>
            <a:ext cx="10679480" cy="10524075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HTML / CSS Ana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HTML / CSS Analogy</a:t>
            </a:r>
          </a:p>
        </p:txBody>
      </p:sp>
      <p:sp>
        <p:nvSpPr>
          <p:cNvPr id="171" name="Shape 587"/>
          <p:cNvSpPr txBox="1"/>
          <p:nvPr/>
        </p:nvSpPr>
        <p:spPr>
          <a:xfrm>
            <a:off x="1261442" y="3132963"/>
            <a:ext cx="8566867" cy="3197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685800">
              <a:lnSpc>
                <a:spcPct val="90000"/>
              </a:lnSpc>
              <a:spcBef>
                <a:spcPts val="4000"/>
              </a:spcBef>
              <a:defRPr b="1" sz="42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172" name="Shape 588"/>
          <p:cNvSpPr txBox="1"/>
          <p:nvPr/>
        </p:nvSpPr>
        <p:spPr>
          <a:xfrm>
            <a:off x="12420066" y="3132963"/>
            <a:ext cx="11649893" cy="3767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914400">
              <a:lnSpc>
                <a:spcPct val="90000"/>
              </a:lnSpc>
              <a:spcBef>
                <a:spcPts val="4000"/>
              </a:spcBef>
              <a:defRPr b="1" sz="42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</a:p>
          <a:p>
            <a:pPr marL="342900" indent="-342900" algn="l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</a:p>
          <a:p>
            <a:pPr marL="342900" indent="-342900" algn="l" defTabSz="914400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•"/>
              <a:defRPr b="1" sz="42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algn="l" defTabSz="9144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173" name="image21.png" descr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4455" y="8347517"/>
            <a:ext cx="3580840" cy="3580841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74" name="image22.png" descr="image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54593" y="8380070"/>
            <a:ext cx="3580839" cy="3515735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Basic HTML P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 HTML Page</a:t>
            </a:r>
          </a:p>
        </p:txBody>
      </p:sp>
      <p:pic>
        <p:nvPicPr>
          <p:cNvPr id="177" name="snippet.jpeg" descr="snippet.jpe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453179" y="3795327"/>
            <a:ext cx="13477642" cy="9162366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Basic HTML Page - Res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 HTML Page - Result</a:t>
            </a:r>
          </a:p>
        </p:txBody>
      </p:sp>
      <p:pic>
        <p:nvPicPr>
          <p:cNvPr id="180" name="snippet.jpeg" descr="snippet.jpeg"/>
          <p:cNvPicPr>
            <a:picLocks noChangeAspect="1"/>
          </p:cNvPicPr>
          <p:nvPr/>
        </p:nvPicPr>
        <p:blipFill>
          <a:blip r:embed="rId2">
            <a:extLst/>
          </a:blip>
          <a:srcRect l="0" t="961" r="0" b="0"/>
          <a:stretch>
            <a:fillRect/>
          </a:stretch>
        </p:blipFill>
        <p:spPr>
          <a:xfrm>
            <a:off x="5967743" y="3795327"/>
            <a:ext cx="12448514" cy="9074264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81" name="Shape 601"/>
          <p:cNvSpPr/>
          <p:nvPr/>
        </p:nvSpPr>
        <p:spPr>
          <a:xfrm>
            <a:off x="14122833" y="10070096"/>
            <a:ext cx="7629011" cy="1313006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b="1" sz="8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Hella Boring…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Enter C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Enter CSS</a:t>
            </a:r>
          </a:p>
        </p:txBody>
      </p:sp>
      <p:pic>
        <p:nvPicPr>
          <p:cNvPr id="184" name="snippet.jpeg" descr="snippet.jpe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587528" y="3678346"/>
            <a:ext cx="8739162" cy="9162366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85" name="snippet.jpeg" descr="snippet.jpe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2259182" y="3678346"/>
            <a:ext cx="8980933" cy="9162366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Enter CSS - Res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Enter CSS - Result</a:t>
            </a:r>
          </a:p>
        </p:txBody>
      </p:sp>
      <p:pic>
        <p:nvPicPr>
          <p:cNvPr id="188" name="snippet.jpeg" descr="snippet.jpeg"/>
          <p:cNvPicPr>
            <a:picLocks noChangeAspect="1"/>
          </p:cNvPicPr>
          <p:nvPr/>
        </p:nvPicPr>
        <p:blipFill>
          <a:blip r:embed="rId2">
            <a:extLst/>
          </a:blip>
          <a:srcRect l="0" t="3624" r="0" b="0"/>
          <a:stretch>
            <a:fillRect/>
          </a:stretch>
        </p:blipFill>
        <p:spPr>
          <a:xfrm>
            <a:off x="6625150" y="3795327"/>
            <a:ext cx="11133700" cy="8830259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SS Synt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 Syntax</a:t>
            </a:r>
          </a:p>
        </p:txBody>
      </p:sp>
      <p:sp>
        <p:nvSpPr>
          <p:cNvPr id="191" name="Shape 611"/>
          <p:cNvSpPr txBox="1"/>
          <p:nvPr/>
        </p:nvSpPr>
        <p:spPr>
          <a:xfrm>
            <a:off x="1349178" y="3284710"/>
            <a:ext cx="22499012" cy="315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7175" indent="-257175" algn="l" defTabSz="685800">
              <a:spcBef>
                <a:spcPts val="400"/>
              </a:spcBef>
              <a:buSzPct val="100000"/>
              <a:buFont typeface="Arial"/>
              <a:buChar char="•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</a:p>
          <a:p>
            <a:pPr marL="257175" indent="-257175" algn="l" defTabSz="685800">
              <a:spcBef>
                <a:spcPts val="500"/>
              </a:spcBef>
              <a:buSzPct val="100000"/>
              <a:buFont typeface="Arial"/>
              <a:buChar char="•"/>
              <a:defRPr b="1"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l" defTabSz="685800">
              <a:spcBef>
                <a:spcPts val="400"/>
              </a:spcBef>
              <a:buSzPct val="100000"/>
              <a:buFont typeface="Arial"/>
              <a:buChar char="•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</a:p>
        </p:txBody>
      </p:sp>
      <p:pic>
        <p:nvPicPr>
          <p:cNvPr id="192" name="image28.png" descr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8679" y="6885313"/>
            <a:ext cx="15040010" cy="5156580"/>
          </a:xfrm>
          <a:prstGeom prst="rect">
            <a:avLst/>
          </a:prstGeom>
          <a:ln w="63500">
            <a:solidFill>
              <a:srgbClr val="929292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